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1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75" r:id="rId2"/>
    <p:sldMasterId id="2147483688" r:id="rId3"/>
    <p:sldMasterId id="2147483703" r:id="rId4"/>
    <p:sldMasterId id="2147483994" r:id="rId5"/>
    <p:sldMasterId id="2147483996" r:id="rId6"/>
    <p:sldMasterId id="2147484000" r:id="rId7"/>
    <p:sldMasterId id="2147484002" r:id="rId8"/>
    <p:sldMasterId id="2147484004" r:id="rId9"/>
    <p:sldMasterId id="2147484007" r:id="rId10"/>
    <p:sldMasterId id="2147484019" r:id="rId11"/>
    <p:sldMasterId id="2147484021" r:id="rId12"/>
    <p:sldMasterId id="2147484024" r:id="rId13"/>
    <p:sldMasterId id="2147484025" r:id="rId14"/>
    <p:sldMasterId id="2147484034" r:id="rId15"/>
    <p:sldMasterId id="2147484036" r:id="rId16"/>
    <p:sldMasterId id="2147484038" r:id="rId17"/>
    <p:sldMasterId id="2147484040" r:id="rId18"/>
    <p:sldMasterId id="2147484042" r:id="rId19"/>
    <p:sldMasterId id="2147484064" r:id="rId20"/>
    <p:sldMasterId id="2147484093" r:id="rId21"/>
    <p:sldMasterId id="2147484096" r:id="rId22"/>
    <p:sldMasterId id="2147484098" r:id="rId23"/>
    <p:sldMasterId id="2147484099" r:id="rId24"/>
    <p:sldMasterId id="2147484101" r:id="rId25"/>
    <p:sldMasterId id="2147484103" r:id="rId26"/>
    <p:sldMasterId id="2147484108" r:id="rId27"/>
    <p:sldMasterId id="2147484114" r:id="rId28"/>
    <p:sldMasterId id="2147484115" r:id="rId29"/>
    <p:sldMasterId id="2147484119" r:id="rId30"/>
    <p:sldMasterId id="2147484135" r:id="rId31"/>
    <p:sldMasterId id="2147484144" r:id="rId32"/>
  </p:sldMasterIdLst>
  <p:notesMasterIdLst>
    <p:notesMasterId r:id="rId38"/>
  </p:notesMasterIdLst>
  <p:handoutMasterIdLst>
    <p:handoutMasterId r:id="rId39"/>
  </p:handoutMasterIdLst>
  <p:sldIdLst>
    <p:sldId id="259" r:id="rId33"/>
    <p:sldId id="261" r:id="rId34"/>
    <p:sldId id="262" r:id="rId35"/>
    <p:sldId id="263" r:id="rId36"/>
    <p:sldId id="264" r:id="rId3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B49"/>
    <a:srgbClr val="005F83"/>
    <a:srgbClr val="509E2F"/>
    <a:srgbClr val="0A0AA6"/>
    <a:srgbClr val="B2B4B2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586" autoAdjust="0"/>
  </p:normalViewPr>
  <p:slideViewPr>
    <p:cSldViewPr snapToGrid="0" snapToObjects="1" showGuides="1">
      <p:cViewPr varScale="1">
        <p:scale>
          <a:sx n="69" d="100"/>
          <a:sy n="69" d="100"/>
        </p:scale>
        <p:origin x="570" y="138"/>
      </p:cViewPr>
      <p:guideLst>
        <p:guide orient="horz" pos="2109"/>
        <p:guide pos="3448"/>
      </p:guideLst>
    </p:cSldViewPr>
  </p:slideViewPr>
  <p:outlineViewPr>
    <p:cViewPr>
      <p:scale>
        <a:sx n="33" d="100"/>
        <a:sy n="33" d="100"/>
      </p:scale>
      <p:origin x="0" y="-223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8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handoutMaster" Target="handoutMasters/handoutMaster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7AD45B-D55B-416C-938F-6E117D78AE10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A66E6F-1E71-40F1-A2D2-2FDF91F1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564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66E6F-1E71-40F1-A2D2-2FDF91F15A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3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66E6F-1E71-40F1-A2D2-2FDF91F15A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0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66E6F-1E71-40F1-A2D2-2FDF91F15A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7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66E6F-1E71-40F1-A2D2-2FDF91F15A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8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66E6F-1E71-40F1-A2D2-2FDF91F15A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8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42046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89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AF6EC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FAF6EC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24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FAF6EC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chemeClr val="bg1">
                    <a:lumMod val="20000"/>
                    <a:lumOff val="80000"/>
                  </a:schemeClr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89984"/>
            <a:ext cx="9342553" cy="46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84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1674026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361678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225659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(ORGON SLAB LIGHT, 24 PT.)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 smtClean="0"/>
              <a:t>Content here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24 pt.)</a:t>
            </a:r>
          </a:p>
          <a:p>
            <a:pPr lvl="1"/>
            <a:r>
              <a:rPr lang="en-US" dirty="0" smtClean="0"/>
              <a:t>Second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20)</a:t>
            </a:r>
          </a:p>
          <a:p>
            <a:pPr lvl="2"/>
            <a:r>
              <a:rPr lang="en-US" dirty="0" smtClean="0"/>
              <a:t>Third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18)</a:t>
            </a:r>
          </a:p>
          <a:p>
            <a:pPr lvl="3"/>
            <a:r>
              <a:rPr lang="en-US" dirty="0" smtClean="0"/>
              <a:t>Fourth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16)</a:t>
            </a:r>
          </a:p>
          <a:p>
            <a:pPr lvl="4"/>
            <a:r>
              <a:rPr lang="en-US" dirty="0" smtClean="0"/>
              <a:t>Fifth level (</a:t>
            </a:r>
            <a:r>
              <a:rPr lang="en-US" dirty="0" err="1" smtClean="0"/>
              <a:t>Orgon</a:t>
            </a:r>
            <a:r>
              <a:rPr lang="en-US" dirty="0" smtClean="0"/>
              <a:t> Slab </a:t>
            </a:r>
            <a:r>
              <a:rPr lang="en-US" dirty="0" err="1" smtClean="0"/>
              <a:t>ExtraLight</a:t>
            </a:r>
            <a:r>
              <a:rPr lang="en-US" dirty="0" smtClean="0"/>
              <a:t>, 14)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PT.)≈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(ORGON SLAB MEDIUM, 30 PT.)≈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ORGON SLAB MEDIUM, 50 PT.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4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6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6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7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5" y="1736726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9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theme" Target="../theme/theme1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2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4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27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36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395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915" y="5693839"/>
            <a:ext cx="891610" cy="72443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97425"/>
            <a:ext cx="5681128" cy="1943101"/>
          </a:xfrm>
          <a:prstGeom prst="rect">
            <a:avLst/>
          </a:prstGeom>
          <a:solidFill>
            <a:srgbClr val="0B2F3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0" y="597425"/>
            <a:ext cx="5676900" cy="19431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92" y="5321300"/>
            <a:ext cx="812800" cy="1536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72950" y="23836"/>
            <a:ext cx="660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357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83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93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93B6C-ED48-4C63-A14D-569669A9B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28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77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82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26 April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0933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D6F8-D88F-4B74-9A9E-4209C7A7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70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Campus Curricula Committee Report</a:t>
            </a:r>
          </a:p>
          <a:p>
            <a:pPr algn="ctr"/>
            <a:r>
              <a:rPr lang="en-US" dirty="0" smtClean="0"/>
              <a:t>14 June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13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6583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13 September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380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87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85442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5468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41483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9794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21 February 2019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77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25 April 2019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46E3-25E9-406E-AC78-269C48014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8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8113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6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26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95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5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58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69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82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B49"/>
                </a:solidFill>
              </a:rPr>
              <a:t>Campus Curricula Committee Report</a:t>
            </a:r>
          </a:p>
          <a:p>
            <a:pPr algn="ctr"/>
            <a:r>
              <a:rPr lang="en-US" dirty="0" smtClean="0">
                <a:solidFill>
                  <a:srgbClr val="003B49"/>
                </a:solidFill>
              </a:rPr>
              <a:t>22 March 2018</a:t>
            </a:r>
            <a:endParaRPr lang="en-US" dirty="0">
              <a:solidFill>
                <a:srgbClr val="003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9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1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Facilities Planning Committee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2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1894009"/>
            <a:ext cx="6972300" cy="3107482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RP&amp;A </a:t>
            </a:r>
            <a:r>
              <a:rPr lang="en-US" dirty="0"/>
              <a:t>Committee </a:t>
            </a:r>
            <a:r>
              <a:rPr lang="en-US" dirty="0" smtClean="0"/>
              <a:t>referred </a:t>
            </a:r>
            <a:r>
              <a:rPr lang="en-US" dirty="0"/>
              <a:t>questions to </a:t>
            </a:r>
            <a:r>
              <a:rPr lang="en-US" dirty="0" smtClean="0"/>
              <a:t>Facilities Planning </a:t>
            </a:r>
            <a:r>
              <a:rPr lang="en-US" dirty="0"/>
              <a:t>about the campus master plan and current construction </a:t>
            </a:r>
            <a:r>
              <a:rPr lang="en-US" dirty="0" smtClean="0"/>
              <a:t>projects. Questions answered by Ted Ruth, Asst. Vice-Chancellor for Facilities Services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Q: Is there an </a:t>
            </a:r>
            <a:r>
              <a:rPr lang="en-US" dirty="0"/>
              <a:t>update on the Campus Master </a:t>
            </a:r>
            <a:r>
              <a:rPr lang="en-US" dirty="0" smtClean="0"/>
              <a:t>Plan? </a:t>
            </a:r>
            <a:r>
              <a:rPr lang="en-US" dirty="0"/>
              <a:t>It has been about two years since updates to the Campus Master Plan were </a:t>
            </a:r>
            <a:r>
              <a:rPr lang="en-US" dirty="0" smtClean="0"/>
              <a:t>publicized.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A: The 2020 Master Plan will be shared with the campus community during open forums during Fall 2020.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3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1894009"/>
            <a:ext cx="6972300" cy="3453846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dirty="0" smtClean="0"/>
              <a:t>Q: What are the impacts </a:t>
            </a:r>
            <a:r>
              <a:rPr lang="en-US" dirty="0"/>
              <a:t>of the current campus budget situation on ongoing construction projects: BCH Advanced Construction Materials Lab, classroom addition to the Computer Science Building, Student Design Center, </a:t>
            </a:r>
            <a:r>
              <a:rPr lang="en-US" dirty="0" err="1"/>
              <a:t>Schrenk</a:t>
            </a:r>
            <a:r>
              <a:rPr lang="en-US" dirty="0"/>
              <a:t> Hall renovations, and Hwy 63 realignment/entryway.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A: No </a:t>
            </a:r>
            <a:r>
              <a:rPr lang="en-US" dirty="0"/>
              <a:t>impact on construction of projects, in fact all buildings are complete or in the final stages.  University Drive is currently in design with construction slated to begin next spring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4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1894008"/>
            <a:ext cx="7640970" cy="386948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dirty="0" smtClean="0"/>
              <a:t>Q: What </a:t>
            </a:r>
            <a:r>
              <a:rPr lang="en-US" dirty="0"/>
              <a:t>is the campus-level investment in these  </a:t>
            </a:r>
            <a:r>
              <a:rPr lang="en-US" dirty="0" smtClean="0"/>
              <a:t>projects?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A: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dirty="0" smtClean="0"/>
              <a:t>Classroom </a:t>
            </a:r>
            <a:r>
              <a:rPr lang="en-US" dirty="0"/>
              <a:t>addition to the Computer Science Building - $6.7 Campus, $1M gift funded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Student Design Center - $2.65M gift funded, $250K Campus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err="1"/>
              <a:t>Schrenk</a:t>
            </a:r>
            <a:r>
              <a:rPr lang="en-US" dirty="0"/>
              <a:t> Hall renovations - $4.2M Campus, $3.1M UM System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Hwy 63 realignment/entryway - $3.75M Campus (this is for property acquisition outside the right-of-way needed that will be deeded over to the University once the project is complete), $4M </a:t>
            </a:r>
            <a:r>
              <a:rPr lang="en-US" dirty="0" smtClean="0"/>
              <a:t>Transportation Development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64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5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1894010"/>
            <a:ext cx="6972300" cy="220693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dirty="0" smtClean="0"/>
              <a:t>Q: What are the anticipated </a:t>
            </a:r>
            <a:r>
              <a:rPr lang="en-US" dirty="0"/>
              <a:t>additional campus expenses to operate and maintain the buildings under construction once they are </a:t>
            </a:r>
            <a:r>
              <a:rPr lang="en-US" dirty="0" smtClean="0"/>
              <a:t>complete?</a:t>
            </a:r>
          </a:p>
          <a:p>
            <a:pPr lvl="0"/>
            <a:endParaRPr lang="en-US" dirty="0"/>
          </a:p>
          <a:p>
            <a:r>
              <a:rPr lang="en-US" dirty="0" smtClean="0"/>
              <a:t>A: </a:t>
            </a:r>
            <a:r>
              <a:rPr lang="en-US" dirty="0"/>
              <a:t>Total impact on maintenance and operations is budgeted at $266,000 (not funded in FY21)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6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Intro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8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9_Custom Design">
  <a:themeElements>
    <a:clrScheme name="Custom 6">
      <a:dk1>
        <a:srgbClr val="003B49"/>
      </a:dk1>
      <a:lt1>
        <a:srgbClr val="E8D3A2"/>
      </a:lt1>
      <a:dk2>
        <a:srgbClr val="003B49"/>
      </a:dk2>
      <a:lt2>
        <a:srgbClr val="FFFFFF"/>
      </a:lt2>
      <a:accent1>
        <a:srgbClr val="003B49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0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3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4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5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6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7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8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9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0_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3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2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25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1_Custom Design">
  <a:themeElements>
    <a:clrScheme name="Custom 4">
      <a:dk1>
        <a:srgbClr val="003B49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4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5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6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15603</TotalTime>
  <Words>303</Words>
  <Application>Microsoft Office PowerPoint</Application>
  <PresentationFormat>On-screen Show (4:3)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32</vt:i4>
      </vt:variant>
      <vt:variant>
        <vt:lpstr>Slide Titles</vt:lpstr>
      </vt:variant>
      <vt:variant>
        <vt:i4>5</vt:i4>
      </vt:variant>
    </vt:vector>
  </HeadingPairs>
  <TitlesOfParts>
    <vt:vector size="44" baseType="lpstr">
      <vt:lpstr>Arial</vt:lpstr>
      <vt:lpstr>Calibri</vt:lpstr>
      <vt:lpstr>Encode Sans Normal Black</vt:lpstr>
      <vt:lpstr>Lucida Grande</vt:lpstr>
      <vt:lpstr>Orgon Slab ExtraLight</vt:lpstr>
      <vt:lpstr>Orgon Slab Light</vt:lpstr>
      <vt:lpstr>Orgon Slab Medium</vt:lpstr>
      <vt:lpstr>1_Custom Design</vt:lpstr>
      <vt:lpstr>2_Custom Design</vt:lpstr>
      <vt:lpstr>3_Custom Design</vt:lpstr>
      <vt:lpstr>4_Custom Design</vt:lpstr>
      <vt:lpstr>61_Custom Design</vt:lpstr>
      <vt:lpstr>62_Custom Design</vt:lpstr>
      <vt:lpstr>64_Custom Design</vt:lpstr>
      <vt:lpstr>65_Custom Design</vt:lpstr>
      <vt:lpstr>66_Custom Design</vt:lpstr>
      <vt:lpstr>5_Custom Design</vt:lpstr>
      <vt:lpstr>6_Custom Design</vt:lpstr>
      <vt:lpstr>7_Custom Design</vt:lpstr>
      <vt:lpstr>Intro Page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Custom Design</vt:lpstr>
      <vt:lpstr>21_Custom Design</vt:lpstr>
      <vt:lpstr>22_Custom Design</vt:lpstr>
      <vt:lpstr>23_Custom Design</vt:lpstr>
      <vt:lpstr>24_Custom Design</vt:lpstr>
      <vt:lpstr>25_Custom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Erickson, Kelvin Todd</cp:lastModifiedBy>
  <cp:revision>282</cp:revision>
  <cp:lastPrinted>2019-03-21T17:27:19Z</cp:lastPrinted>
  <dcterms:created xsi:type="dcterms:W3CDTF">2014-10-14T00:51:43Z</dcterms:created>
  <dcterms:modified xsi:type="dcterms:W3CDTF">2020-09-08T18:32:41Z</dcterms:modified>
</cp:coreProperties>
</file>